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313" r:id="rId6"/>
    <p:sldId id="260" r:id="rId7"/>
    <p:sldId id="262" r:id="rId8"/>
    <p:sldId id="319" r:id="rId9"/>
    <p:sldId id="264" r:id="rId10"/>
    <p:sldId id="263" r:id="rId11"/>
    <p:sldId id="265" r:id="rId12"/>
    <p:sldId id="266" r:id="rId13"/>
    <p:sldId id="267" r:id="rId14"/>
    <p:sldId id="268" r:id="rId15"/>
    <p:sldId id="317" r:id="rId16"/>
    <p:sldId id="270" r:id="rId17"/>
    <p:sldId id="271" r:id="rId18"/>
    <p:sldId id="273" r:id="rId19"/>
    <p:sldId id="272" r:id="rId20"/>
    <p:sldId id="274" r:id="rId21"/>
    <p:sldId id="277" r:id="rId22"/>
    <p:sldId id="278" r:id="rId23"/>
    <p:sldId id="280" r:id="rId24"/>
    <p:sldId id="279" r:id="rId25"/>
    <p:sldId id="316" r:id="rId26"/>
    <p:sldId id="318" r:id="rId27"/>
    <p:sldId id="283" r:id="rId28"/>
    <p:sldId id="287" r:id="rId29"/>
    <p:sldId id="284" r:id="rId30"/>
    <p:sldId id="285" r:id="rId31"/>
    <p:sldId id="288" r:id="rId32"/>
    <p:sldId id="286" r:id="rId33"/>
    <p:sldId id="289" r:id="rId34"/>
    <p:sldId id="291" r:id="rId35"/>
    <p:sldId id="315" r:id="rId36"/>
    <p:sldId id="293" r:id="rId37"/>
    <p:sldId id="294" r:id="rId38"/>
    <p:sldId id="295" r:id="rId39"/>
    <p:sldId id="302" r:id="rId40"/>
    <p:sldId id="311" r:id="rId41"/>
    <p:sldId id="296" r:id="rId42"/>
    <p:sldId id="312" r:id="rId43"/>
    <p:sldId id="299" r:id="rId44"/>
    <p:sldId id="303" r:id="rId45"/>
    <p:sldId id="304" r:id="rId46"/>
    <p:sldId id="305" r:id="rId47"/>
    <p:sldId id="321" r:id="rId48"/>
    <p:sldId id="308" r:id="rId49"/>
    <p:sldId id="322" r:id="rId50"/>
    <p:sldId id="306" r:id="rId51"/>
    <p:sldId id="323" r:id="rId52"/>
    <p:sldId id="307" r:id="rId53"/>
    <p:sldId id="310" r:id="rId54"/>
    <p:sldId id="320" r:id="rId55"/>
    <p:sldId id="327" r:id="rId56"/>
    <p:sldId id="328" r:id="rId57"/>
    <p:sldId id="32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 autoAdjust="0"/>
    <p:restoredTop sz="78796" autoAdjust="0"/>
  </p:normalViewPr>
  <p:slideViewPr>
    <p:cSldViewPr snapToGrid="0">
      <p:cViewPr varScale="1">
        <p:scale>
          <a:sx n="98" d="100"/>
          <a:sy n="98" d="100"/>
        </p:scale>
        <p:origin x="7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B7F30-8AAA-47D8-BAAD-75BA6EAAB362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CFC54-C9D8-4B94-A151-09D6E9959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5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Contingents:</a:t>
            </a:r>
            <a:r>
              <a:rPr lang="en-US" baseline="0" dirty="0" smtClean="0"/>
              <a:t> </a:t>
            </a:r>
            <a:r>
              <a:rPr lang="en-US" dirty="0" smtClean="0"/>
              <a:t>one that spawns in the southern Gulf of St Lawrence primarily during July and another that spawns primarily in southern New England in May/June.</a:t>
            </a:r>
            <a:r>
              <a:rPr lang="en-US" baseline="0" dirty="0" smtClean="0"/>
              <a:t>  </a:t>
            </a:r>
            <a:r>
              <a:rPr lang="en-US" dirty="0" smtClean="0"/>
              <a:t>Atlantic mackerel migrate seasonally and during winter months, the two contingents mix on the Northeast U.S. shelf and are available to the U.S. fishery. </a:t>
            </a:r>
          </a:p>
          <a:p>
            <a:endParaRPr lang="en-US" dirty="0" smtClean="0"/>
          </a:p>
          <a:p>
            <a:r>
              <a:rPr lang="en-US" dirty="0" smtClean="0"/>
              <a:t>Poor</a:t>
            </a:r>
            <a:r>
              <a:rPr lang="en-US" baseline="0" dirty="0" smtClean="0"/>
              <a:t> diagnostic issues included convergence issues and inability for model to resolve trends in disparate data sources, highly correlated residuals, potential non-linear relationship between the NEFSC trawl survey and stock abundance, strong retrospective patterning,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Current ASAP model was accepted during the 2017 benchmark, and while it made a huge advance with development of an egg index to resolve conflicting trends between the survey and fishery data sets, it exhibited a poor fit to the Albatross index.  Additionally, subsequent management tracks have shown increased residual patterning and very poor projection performance where the estimated recruitment has not materialized into SSB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CFC54-C9D8-4B94-A151-09D6E9959F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C:\Users\kiersten.curti\Desktop\Benchmark.2017\First.Year.1968\Run118.final.model.comparisons\Historical.retrospective.wmf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72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smtClean="0"/>
              <a:t>:\Users\kiersten.curti\Desktop\Benchmark.2017\First.Year.1968\Run118.final.model.comparisons\Historical.retrospective.wmf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43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smtClean="0"/>
              <a:t>:\Users\kiersten.curti\Desktop\Benchmark.2017\First.Year.1968\Run118.final.model.comparisons\Historical.retrospective.wmf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F423-61D4-41BB-979E-2A2005CA9023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2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68C2-0996-4765-A81B-683D13A447C6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94AC-9A71-465F-B40D-F4D11513B4E5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6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35EA0-41DB-40E1-894D-87D23324FAF6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6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8781-804D-42A4-81CA-182B9FBC1491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9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182C6-FEBB-4F39-8AE5-14E76CBFEE6A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0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57E6-703A-47A7-BCF8-10B5BF56AEBA}" type="datetime1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2A9F-03CA-49E2-ACBA-26FB1F3ED579}" type="datetime1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16AF-87D1-492D-A524-7F59B9BEDFD8}" type="datetime1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5003-F27B-46CB-B32A-E872977E3B1F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8DF9-EF5F-41DF-9591-C66EB24BCA22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2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D64DB-2DC5-435B-8745-EC35C27F7E5C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EB4D7-AA10-4547-81A4-9EE06EF1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7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23597"/>
            <a:ext cx="9144000" cy="2387600"/>
          </a:xfrm>
        </p:spPr>
        <p:txBody>
          <a:bodyPr/>
          <a:lstStyle/>
          <a:p>
            <a:r>
              <a:rPr lang="en-US" dirty="0" err="1" smtClean="0"/>
              <a:t>ToR</a:t>
            </a:r>
            <a:r>
              <a:rPr lang="en-US" dirty="0" smtClean="0"/>
              <a:t> 5: Atlantic mackerel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20629"/>
            <a:ext cx="9144000" cy="1655762"/>
          </a:xfrm>
        </p:spPr>
        <p:txBody>
          <a:bodyPr/>
          <a:lstStyle/>
          <a:p>
            <a:r>
              <a:rPr lang="en-US" dirty="0" smtClean="0"/>
              <a:t>Kiersten </a:t>
            </a:r>
            <a:r>
              <a:rPr lang="en-US" dirty="0" err="1" smtClean="0"/>
              <a:t>Curti</a:t>
            </a:r>
            <a:r>
              <a:rPr lang="en-US" dirty="0" smtClean="0"/>
              <a:t> &amp; Alex Hansell</a:t>
            </a:r>
          </a:p>
          <a:p>
            <a:r>
              <a:rPr lang="en-US" dirty="0" smtClean="0"/>
              <a:t>Working paper 10</a:t>
            </a:r>
          </a:p>
          <a:p>
            <a:r>
              <a:rPr lang="en-US" dirty="0" smtClean="0"/>
              <a:t>2/09/24</a:t>
            </a:r>
            <a:endParaRPr lang="en-US" dirty="0"/>
          </a:p>
        </p:txBody>
      </p:sp>
      <p:pic>
        <p:nvPicPr>
          <p:cNvPr id="4" name="Picture 2" descr="Welcome to NOAA | NOAA Fish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052" y="5194214"/>
            <a:ext cx="2937419" cy="117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9" y="4429919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2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61" y="62099"/>
            <a:ext cx="3261360" cy="3282233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80" y="3344332"/>
            <a:ext cx="3115492" cy="3125415"/>
          </a:xfrm>
          <a:prstGeom prst="rect">
            <a:avLst/>
          </a:prstGeom>
        </p:spPr>
      </p:pic>
      <p:pic>
        <p:nvPicPr>
          <p:cNvPr id="5" name="image16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6206" y="1566530"/>
            <a:ext cx="4821715" cy="4703642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5205549" y="1690688"/>
            <a:ext cx="231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 1 = Catch</a:t>
            </a:r>
          </a:p>
          <a:p>
            <a:r>
              <a:rPr lang="en-US" dirty="0" smtClean="0"/>
              <a:t>Block 2 = Egg index</a:t>
            </a:r>
          </a:p>
          <a:p>
            <a:r>
              <a:rPr lang="en-US" dirty="0" smtClean="0"/>
              <a:t>Block 3 = Bigelow</a:t>
            </a:r>
          </a:p>
          <a:p>
            <a:r>
              <a:rPr lang="en-US" dirty="0" smtClean="0"/>
              <a:t>Block 4 = Albatross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4083" y="648525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6 WP 10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38091" y="6538912"/>
            <a:ext cx="162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5 WP 10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10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5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Selectivity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71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41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Age composition comparison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315066"/>
              </p:ext>
            </p:extLst>
          </p:nvPr>
        </p:nvGraphicFramePr>
        <p:xfrm>
          <a:off x="946907" y="1799955"/>
          <a:ext cx="10093233" cy="348615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544656">
                  <a:extLst>
                    <a:ext uri="{9D8B030D-6E8A-4147-A177-3AD203B41FA5}">
                      <a16:colId xmlns:a16="http://schemas.microsoft.com/office/drawing/2014/main" val="3079510103"/>
                    </a:ext>
                  </a:extLst>
                </a:gridCol>
                <a:gridCol w="1468727">
                  <a:extLst>
                    <a:ext uri="{9D8B030D-6E8A-4147-A177-3AD203B41FA5}">
                      <a16:colId xmlns:a16="http://schemas.microsoft.com/office/drawing/2014/main" val="59652522"/>
                    </a:ext>
                  </a:extLst>
                </a:gridCol>
                <a:gridCol w="1110085">
                  <a:extLst>
                    <a:ext uri="{9D8B030D-6E8A-4147-A177-3AD203B41FA5}">
                      <a16:colId xmlns:a16="http://schemas.microsoft.com/office/drawing/2014/main" val="1235608769"/>
                    </a:ext>
                  </a:extLst>
                </a:gridCol>
                <a:gridCol w="1280867">
                  <a:extLst>
                    <a:ext uri="{9D8B030D-6E8A-4147-A177-3AD203B41FA5}">
                      <a16:colId xmlns:a16="http://schemas.microsoft.com/office/drawing/2014/main" val="976016837"/>
                    </a:ext>
                  </a:extLst>
                </a:gridCol>
                <a:gridCol w="1007616">
                  <a:extLst>
                    <a:ext uri="{9D8B030D-6E8A-4147-A177-3AD203B41FA5}">
                      <a16:colId xmlns:a16="http://schemas.microsoft.com/office/drawing/2014/main" val="2526756768"/>
                    </a:ext>
                  </a:extLst>
                </a:gridCol>
                <a:gridCol w="1297945">
                  <a:extLst>
                    <a:ext uri="{9D8B030D-6E8A-4147-A177-3AD203B41FA5}">
                      <a16:colId xmlns:a16="http://schemas.microsoft.com/office/drawing/2014/main" val="4120158242"/>
                    </a:ext>
                  </a:extLst>
                </a:gridCol>
                <a:gridCol w="1383337">
                  <a:extLst>
                    <a:ext uri="{9D8B030D-6E8A-4147-A177-3AD203B41FA5}">
                      <a16:colId xmlns:a16="http://schemas.microsoft.com/office/drawing/2014/main" val="40035178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age_comp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converged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hessian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NLL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rho_SSB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rho_Fbar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70867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multinomial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2305.805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0.1608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0.3633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-0.228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48678496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dir-mult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1769.636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0.5752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0.8363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-0.4225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63775323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dirichlet-miss0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-1488.64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0.9747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1.1804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-0.4947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79425324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dirichlet-pool0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-1481.17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0.9476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1.1474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-0.4894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347837224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logistic-normal-miss0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-1344.85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0.7369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0.7068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-0.2969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2172027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logistic-normal-ar1-miss0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-1578.05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0.8776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0.8802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-0.4192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40300292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logistic-normal-pool0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-1319.17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0.6501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0.6585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-0.2722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26634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mvtweedie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-1319.17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0.1809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0.5006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-0.2307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25777851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6907" y="635635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1 WP 10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6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catch OSA residuals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240280"/>
            <a:ext cx="4572235" cy="457223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2240280"/>
            <a:ext cx="4572235" cy="4572235"/>
          </a:xfrm>
        </p:spPr>
      </p:pic>
      <p:sp>
        <p:nvSpPr>
          <p:cNvPr id="7" name="TextBox 6"/>
          <p:cNvSpPr txBox="1"/>
          <p:nvPr/>
        </p:nvSpPr>
        <p:spPr>
          <a:xfrm>
            <a:off x="9880923" y="132319"/>
            <a:ext cx="244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GitHub Run1 &amp; Run2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13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03707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Multinomial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944" y="1303707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Logistic-normal-ar1-miss0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9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" y="0"/>
            <a:ext cx="10515600" cy="1325563"/>
          </a:xfrm>
        </p:spPr>
        <p:txBody>
          <a:bodyPr/>
          <a:lstStyle/>
          <a:p>
            <a:r>
              <a:rPr lang="en-US" dirty="0" smtClean="0"/>
              <a:t>NEFSC Albatross OSA residuals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03707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Multinomial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944" y="1303707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Logistic-normal-ar1-miss0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240280"/>
            <a:ext cx="4572235" cy="457223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2240280"/>
            <a:ext cx="4572235" cy="45722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14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NEFSC Bigelow OSA residuals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240280"/>
            <a:ext cx="4572235" cy="457223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2240280"/>
            <a:ext cx="4572235" cy="45722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15</a:t>
            </a:fld>
            <a:endParaRPr lang="en-US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39788" y="130370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Multinomial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6251944" y="1303707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Logistic-normal-ar1-miss0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8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Age comp </a:t>
            </a:r>
            <a:r>
              <a:rPr lang="en-US" dirty="0"/>
              <a:t>s</a:t>
            </a:r>
            <a:r>
              <a:rPr lang="en-US" dirty="0" smtClean="0"/>
              <a:t>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Moved to logistic-normal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29025"/>
              </p:ext>
            </p:extLst>
          </p:nvPr>
        </p:nvGraphicFramePr>
        <p:xfrm>
          <a:off x="118535" y="2814431"/>
          <a:ext cx="7371669" cy="1639476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474595">
                  <a:extLst>
                    <a:ext uri="{9D8B030D-6E8A-4147-A177-3AD203B41FA5}">
                      <a16:colId xmlns:a16="http://schemas.microsoft.com/office/drawing/2014/main" val="738989609"/>
                    </a:ext>
                  </a:extLst>
                </a:gridCol>
                <a:gridCol w="2432115">
                  <a:extLst>
                    <a:ext uri="{9D8B030D-6E8A-4147-A177-3AD203B41FA5}">
                      <a16:colId xmlns:a16="http://schemas.microsoft.com/office/drawing/2014/main" val="3724293033"/>
                    </a:ext>
                  </a:extLst>
                </a:gridCol>
                <a:gridCol w="1414021">
                  <a:extLst>
                    <a:ext uri="{9D8B030D-6E8A-4147-A177-3AD203B41FA5}">
                      <a16:colId xmlns:a16="http://schemas.microsoft.com/office/drawing/2014/main" val="1013714399"/>
                    </a:ext>
                  </a:extLst>
                </a:gridCol>
                <a:gridCol w="1027522">
                  <a:extLst>
                    <a:ext uri="{9D8B030D-6E8A-4147-A177-3AD203B41FA5}">
                      <a16:colId xmlns:a16="http://schemas.microsoft.com/office/drawing/2014/main" val="890190821"/>
                    </a:ext>
                  </a:extLst>
                </a:gridCol>
                <a:gridCol w="1023416">
                  <a:extLst>
                    <a:ext uri="{9D8B030D-6E8A-4147-A177-3AD203B41FA5}">
                      <a16:colId xmlns:a16="http://schemas.microsoft.com/office/drawing/2014/main" val="2600922074"/>
                    </a:ext>
                  </a:extLst>
                </a:gridCol>
              </a:tblGrid>
              <a:tr h="6428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age_comp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rho_SSB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rho_Fbar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749566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multinomial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0.1608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0.3633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-0.228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extLst>
                  <a:ext uri="{0D108BD9-81ED-4DB2-BD59-A6C34878D82A}">
                    <a16:rowId xmlns:a16="http://schemas.microsoft.com/office/drawing/2014/main" val="410003979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logistic-normal-ar1-miss0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0.8776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180" marR="7180" marT="718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0.8802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-0.4192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470480370"/>
                  </a:ext>
                </a:extLst>
              </a:tr>
            </a:tbl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461" y="99390"/>
            <a:ext cx="4224130" cy="6758609"/>
          </a:xfrm>
        </p:spPr>
      </p:pic>
      <p:sp>
        <p:nvSpPr>
          <p:cNvPr id="8" name="TextBox 7"/>
          <p:cNvSpPr txBox="1"/>
          <p:nvPr/>
        </p:nvSpPr>
        <p:spPr>
          <a:xfrm>
            <a:off x="6372169" y="6176963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7 WP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4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13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Recruitment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55794"/>
              </p:ext>
            </p:extLst>
          </p:nvPr>
        </p:nvGraphicFramePr>
        <p:xfrm>
          <a:off x="233765" y="2311432"/>
          <a:ext cx="7570674" cy="196291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78279">
                  <a:extLst>
                    <a:ext uri="{9D8B030D-6E8A-4147-A177-3AD203B41FA5}">
                      <a16:colId xmlns:a16="http://schemas.microsoft.com/office/drawing/2014/main" val="1947285000"/>
                    </a:ext>
                  </a:extLst>
                </a:gridCol>
                <a:gridCol w="952385">
                  <a:extLst>
                    <a:ext uri="{9D8B030D-6E8A-4147-A177-3AD203B41FA5}">
                      <a16:colId xmlns:a16="http://schemas.microsoft.com/office/drawing/2014/main" val="2490984160"/>
                    </a:ext>
                  </a:extLst>
                </a:gridCol>
                <a:gridCol w="628169">
                  <a:extLst>
                    <a:ext uri="{9D8B030D-6E8A-4147-A177-3AD203B41FA5}">
                      <a16:colId xmlns:a16="http://schemas.microsoft.com/office/drawing/2014/main" val="1310314493"/>
                    </a:ext>
                  </a:extLst>
                </a:gridCol>
                <a:gridCol w="686647">
                  <a:extLst>
                    <a:ext uri="{9D8B030D-6E8A-4147-A177-3AD203B41FA5}">
                      <a16:colId xmlns:a16="http://schemas.microsoft.com/office/drawing/2014/main" val="4145456896"/>
                    </a:ext>
                  </a:extLst>
                </a:gridCol>
                <a:gridCol w="773343">
                  <a:extLst>
                    <a:ext uri="{9D8B030D-6E8A-4147-A177-3AD203B41FA5}">
                      <a16:colId xmlns:a16="http://schemas.microsoft.com/office/drawing/2014/main" val="3305229017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090271065"/>
                    </a:ext>
                  </a:extLst>
                </a:gridCol>
                <a:gridCol w="1404613">
                  <a:extLst>
                    <a:ext uri="{9D8B030D-6E8A-4147-A177-3AD203B41FA5}">
                      <a16:colId xmlns:a16="http://schemas.microsoft.com/office/drawing/2014/main" val="675337749"/>
                    </a:ext>
                  </a:extLst>
                </a:gridCol>
                <a:gridCol w="1323208">
                  <a:extLst>
                    <a:ext uri="{9D8B030D-6E8A-4147-A177-3AD203B41FA5}">
                      <a16:colId xmlns:a16="http://schemas.microsoft.com/office/drawing/2014/main" val="199489578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Runs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7200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7173172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159.1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1.068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1.132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0.498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0.852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0.491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5355696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168.6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1.223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1.309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0.542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0.648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5062529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Beverton</a:t>
                      </a:r>
                      <a:r>
                        <a:rPr lang="en-US" sz="1600" dirty="0">
                          <a:effectLst/>
                        </a:rPr>
                        <a:t> holt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190.8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0.693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149486631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439" y="0"/>
            <a:ext cx="428625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2169" y="6176963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8 WP 10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76936" y="4525756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2 WP 10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0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13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3677529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Assessment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 benchmark 2017</a:t>
            </a:r>
          </a:p>
          <a:p>
            <a:endParaRPr lang="en-US" dirty="0"/>
          </a:p>
          <a:p>
            <a:r>
              <a:rPr lang="en-US" dirty="0" smtClean="0"/>
              <a:t>Last management track 2023</a:t>
            </a:r>
          </a:p>
          <a:p>
            <a:endParaRPr lang="en-US" dirty="0"/>
          </a:p>
          <a:p>
            <a:r>
              <a:rPr lang="en-US" dirty="0" smtClean="0"/>
              <a:t>State-space research track 2024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Next management track 2025</a:t>
            </a:r>
          </a:p>
          <a:p>
            <a:endParaRPr lang="en-US" dirty="0" smtClean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320" y="2092235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Time-varying </a:t>
            </a:r>
            <a:r>
              <a:rPr lang="en-US" dirty="0" smtClean="0"/>
              <a:t>selectivity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159835"/>
              </p:ext>
            </p:extLst>
          </p:nvPr>
        </p:nvGraphicFramePr>
        <p:xfrm>
          <a:off x="211026" y="2285085"/>
          <a:ext cx="7755104" cy="1402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86634">
                  <a:extLst>
                    <a:ext uri="{9D8B030D-6E8A-4147-A177-3AD203B41FA5}">
                      <a16:colId xmlns:a16="http://schemas.microsoft.com/office/drawing/2014/main" val="3791066654"/>
                    </a:ext>
                  </a:extLst>
                </a:gridCol>
                <a:gridCol w="986634">
                  <a:extLst>
                    <a:ext uri="{9D8B030D-6E8A-4147-A177-3AD203B41FA5}">
                      <a16:colId xmlns:a16="http://schemas.microsoft.com/office/drawing/2014/main" val="1184707550"/>
                    </a:ext>
                  </a:extLst>
                </a:gridCol>
                <a:gridCol w="612034">
                  <a:extLst>
                    <a:ext uri="{9D8B030D-6E8A-4147-A177-3AD203B41FA5}">
                      <a16:colId xmlns:a16="http://schemas.microsoft.com/office/drawing/2014/main" val="267544966"/>
                    </a:ext>
                  </a:extLst>
                </a:gridCol>
                <a:gridCol w="668986">
                  <a:extLst>
                    <a:ext uri="{9D8B030D-6E8A-4147-A177-3AD203B41FA5}">
                      <a16:colId xmlns:a16="http://schemas.microsoft.com/office/drawing/2014/main" val="4282396340"/>
                    </a:ext>
                  </a:extLst>
                </a:gridCol>
                <a:gridCol w="861499">
                  <a:extLst>
                    <a:ext uri="{9D8B030D-6E8A-4147-A177-3AD203B41FA5}">
                      <a16:colId xmlns:a16="http://schemas.microsoft.com/office/drawing/2014/main" val="3122498451"/>
                    </a:ext>
                  </a:extLst>
                </a:gridCol>
                <a:gridCol w="918453">
                  <a:extLst>
                    <a:ext uri="{9D8B030D-6E8A-4147-A177-3AD203B41FA5}">
                      <a16:colId xmlns:a16="http://schemas.microsoft.com/office/drawing/2014/main" val="3640832438"/>
                    </a:ext>
                  </a:extLst>
                </a:gridCol>
                <a:gridCol w="1360432">
                  <a:extLst>
                    <a:ext uri="{9D8B030D-6E8A-4147-A177-3AD203B41FA5}">
                      <a16:colId xmlns:a16="http://schemas.microsoft.com/office/drawing/2014/main" val="4276148315"/>
                    </a:ext>
                  </a:extLst>
                </a:gridCol>
                <a:gridCol w="1360432">
                  <a:extLst>
                    <a:ext uri="{9D8B030D-6E8A-4147-A177-3AD203B41FA5}">
                      <a16:colId xmlns:a16="http://schemas.microsoft.com/office/drawing/2014/main" val="406992967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Runs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Mase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1985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-0.4596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1833078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2dar-1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327.6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0.928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-0.3835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0.583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4200875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330.4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0.609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0.703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-0.3622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0.964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0.562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244867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ar1_y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342.2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-0.4192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0.955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0.556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30951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24170" y="3905824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3 WP 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7135" y="5987278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10 WP 10 </a:t>
            </a:r>
            <a:endParaRPr lang="en-US" dirty="0"/>
          </a:p>
        </p:txBody>
      </p:sp>
      <p:pic>
        <p:nvPicPr>
          <p:cNvPr id="7" name="image1.png"/>
          <p:cNvPicPr/>
          <p:nvPr/>
        </p:nvPicPr>
        <p:blipFill rotWithShape="1">
          <a:blip r:embed="rId2"/>
          <a:srcRect r="74728"/>
          <a:stretch/>
        </p:blipFill>
        <p:spPr>
          <a:xfrm>
            <a:off x="8182236" y="646604"/>
            <a:ext cx="2969217" cy="5340674"/>
          </a:xfrm>
          <a:prstGeom prst="rect">
            <a:avLst/>
          </a:prstGeom>
          <a:ln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453" y="2493178"/>
            <a:ext cx="906139" cy="164752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81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900" y="6257109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9 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39" y="4074724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1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041322" y="109039"/>
            <a:ext cx="3841115" cy="6148070"/>
          </a:xfrm>
          <a:prstGeom prst="rect">
            <a:avLst/>
          </a:prstGeom>
          <a:ln/>
        </p:spPr>
      </p:pic>
      <p:sp>
        <p:nvSpPr>
          <p:cNvPr id="9" name="TextBox 8"/>
          <p:cNvSpPr txBox="1"/>
          <p:nvPr/>
        </p:nvSpPr>
        <p:spPr>
          <a:xfrm>
            <a:off x="2384594" y="2549786"/>
            <a:ext cx="4637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 = </a:t>
            </a:r>
            <a:r>
              <a:rPr lang="en-US" dirty="0" smtClean="0"/>
              <a:t>none</a:t>
            </a:r>
          </a:p>
          <a:p>
            <a:r>
              <a:rPr lang="en-US" dirty="0" smtClean="0"/>
              <a:t>m2 </a:t>
            </a:r>
            <a:r>
              <a:rPr lang="en-US" dirty="0"/>
              <a:t>= </a:t>
            </a:r>
            <a:r>
              <a:rPr lang="en-US" dirty="0" smtClean="0"/>
              <a:t>IID</a:t>
            </a:r>
          </a:p>
          <a:p>
            <a:r>
              <a:rPr lang="en-US" dirty="0" smtClean="0"/>
              <a:t>m3 </a:t>
            </a:r>
            <a:r>
              <a:rPr lang="en-US" dirty="0"/>
              <a:t>= </a:t>
            </a:r>
            <a:r>
              <a:rPr lang="en-US" dirty="0" smtClean="0"/>
              <a:t>AR1_y</a:t>
            </a:r>
          </a:p>
          <a:p>
            <a:r>
              <a:rPr lang="en-US" dirty="0" smtClean="0"/>
              <a:t>m4 </a:t>
            </a:r>
            <a:r>
              <a:rPr lang="en-US" dirty="0"/>
              <a:t>= </a:t>
            </a:r>
            <a:r>
              <a:rPr lang="en-US" dirty="0" smtClean="0"/>
              <a:t>2DAR1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fld id="{500EB4D7-AA10-4547-81A4-9EE06EF1A01E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10515600" cy="1004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Time-varying </a:t>
            </a:r>
            <a:r>
              <a:rPr lang="en-US" sz="4400" dirty="0" smtClean="0"/>
              <a:t>selectivity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17521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13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ASAP </a:t>
            </a:r>
            <a:r>
              <a:rPr lang="en-US" dirty="0" smtClean="0"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NAA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pic>
        <p:nvPicPr>
          <p:cNvPr id="8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1614805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2623791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8" y="3677529"/>
            <a:ext cx="722848" cy="7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reen Checkmark Vector Illustration Stock Illustration - Download Image Now  - Check Mark, Green Color, Icon Symbol - i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12" y="5278582"/>
            <a:ext cx="439126" cy="4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7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Random effects on NAA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1536"/>
              </p:ext>
            </p:extLst>
          </p:nvPr>
        </p:nvGraphicFramePr>
        <p:xfrm>
          <a:off x="598515" y="1841316"/>
          <a:ext cx="6883360" cy="336499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0420">
                  <a:extLst>
                    <a:ext uri="{9D8B030D-6E8A-4147-A177-3AD203B41FA5}">
                      <a16:colId xmlns:a16="http://schemas.microsoft.com/office/drawing/2014/main" val="1080170417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534881542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4151182404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1085432339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2010585693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2956323646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363385504"/>
                    </a:ext>
                  </a:extLst>
                </a:gridCol>
                <a:gridCol w="860420">
                  <a:extLst>
                    <a:ext uri="{9D8B030D-6E8A-4147-A177-3AD203B41FA5}">
                      <a16:colId xmlns:a16="http://schemas.microsoft.com/office/drawing/2014/main" val="1061834983"/>
                    </a:ext>
                  </a:extLst>
                </a:gridCol>
              </a:tblGrid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Model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dAIC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SSB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Rho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Fbar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</a:t>
                      </a:r>
                      <a:r>
                        <a:rPr lang="en-US" sz="1600" dirty="0" smtClean="0">
                          <a:effectLst/>
                        </a:rPr>
                        <a:t>egg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MASE Bigelow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171001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0.992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2349557806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ar1_a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1.090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1.231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0.535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44631569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ar1_y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190.8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0.450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0.906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842456279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208.9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0.96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1.167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0.518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41494700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2dar1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214.2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0.251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0.280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r>
                        <a:rPr lang="en-US" sz="1600" dirty="0" smtClean="0">
                          <a:effectLst/>
                        </a:rPr>
                        <a:t>0.162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1.49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0.832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 anchor="ctr"/>
                </a:tc>
                <a:extLst>
                  <a:ext uri="{0D108BD9-81ED-4DB2-BD59-A6C34878D82A}">
                    <a16:rowId xmlns:a16="http://schemas.microsoft.com/office/drawing/2014/main" val="363366477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57215" y="534674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3 WP 10</a:t>
            </a:r>
            <a:endParaRPr lang="en-US" dirty="0"/>
          </a:p>
        </p:txBody>
      </p:sp>
      <p:pic>
        <p:nvPicPr>
          <p:cNvPr id="5" name="image14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12293" y="365125"/>
            <a:ext cx="3483916" cy="5577840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9245603" y="6078217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13 WP 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5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4"/>
            <a:ext cx="10515600" cy="1325563"/>
          </a:xfrm>
        </p:spPr>
        <p:txBody>
          <a:bodyPr/>
          <a:lstStyle/>
          <a:p>
            <a:r>
              <a:rPr lang="en-US" dirty="0" smtClean="0"/>
              <a:t>Random effects on NAA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Numbers at 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Deviations in numbers at 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53936" y="5911052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11 WP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7674" y="5911052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12 WP 10</a:t>
            </a:r>
            <a:endParaRPr lang="en-US" dirty="0"/>
          </a:p>
        </p:txBody>
      </p:sp>
      <p:pic>
        <p:nvPicPr>
          <p:cNvPr id="11" name="image9.png"/>
          <p:cNvPicPr>
            <a:picLocks noGrp="1"/>
          </p:cNvPicPr>
          <p:nvPr>
            <p:ph sz="half" idx="2"/>
          </p:nvPr>
        </p:nvPicPr>
        <p:blipFill rotWithShape="1">
          <a:blip r:embed="rId2"/>
          <a:srcRect l="1249" t="1696" r="1085"/>
          <a:stretch/>
        </p:blipFill>
        <p:spPr>
          <a:xfrm>
            <a:off x="1055853" y="2818978"/>
            <a:ext cx="4733663" cy="3110439"/>
          </a:xfrm>
          <a:prstGeom prst="rect">
            <a:avLst/>
          </a:prstGeom>
          <a:ln/>
        </p:spPr>
      </p:pic>
      <p:pic>
        <p:nvPicPr>
          <p:cNvPr id="12" name="image12.png"/>
          <p:cNvPicPr>
            <a:picLocks noGrp="1"/>
          </p:cNvPicPr>
          <p:nvPr>
            <p:ph sz="quarter" idx="4"/>
          </p:nvPr>
        </p:nvPicPr>
        <p:blipFill rotWithShape="1">
          <a:blip r:embed="rId3"/>
          <a:srcRect l="1096" t="1342" r="1338" b="1243"/>
          <a:stretch/>
        </p:blipFill>
        <p:spPr>
          <a:xfrm>
            <a:off x="6229034" y="2803822"/>
            <a:ext cx="5056986" cy="2793721"/>
          </a:xfrm>
          <a:prstGeom prst="rect">
            <a:avLst/>
          </a:prstGeom>
          <a:ln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74"/>
            <a:ext cx="10515600" cy="1325563"/>
          </a:xfrm>
        </p:spPr>
        <p:txBody>
          <a:bodyPr/>
          <a:lstStyle/>
          <a:p>
            <a:r>
              <a:rPr lang="en-US" dirty="0" smtClean="0"/>
              <a:t>Parameterization 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539" y="1328736"/>
            <a:ext cx="5702090" cy="525813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Ages 1-10+</a:t>
            </a:r>
          </a:p>
          <a:p>
            <a:r>
              <a:rPr lang="en-US" dirty="0" smtClean="0"/>
              <a:t>Fishery catch </a:t>
            </a:r>
            <a:r>
              <a:rPr lang="en-US" dirty="0" smtClean="0"/>
              <a:t>(1968-2022)</a:t>
            </a:r>
          </a:p>
          <a:p>
            <a:r>
              <a:rPr lang="en-US" dirty="0" smtClean="0"/>
              <a:t>Surveys:</a:t>
            </a:r>
          </a:p>
          <a:p>
            <a:pPr lvl="1"/>
            <a:r>
              <a:rPr lang="en-US" dirty="0" smtClean="0"/>
              <a:t>NEFSC spring (Albatross 1974-2008 </a:t>
            </a:r>
            <a:r>
              <a:rPr lang="en-US" dirty="0"/>
              <a:t>; ages 3</a:t>
            </a:r>
            <a:r>
              <a:rPr lang="en-US" dirty="0" smtClean="0"/>
              <a:t>+)</a:t>
            </a:r>
          </a:p>
          <a:p>
            <a:pPr lvl="1"/>
            <a:r>
              <a:rPr lang="en-US" dirty="0" smtClean="0"/>
              <a:t>NEFSC spring (Bigelow 2009-2022; ages 3+)</a:t>
            </a:r>
          </a:p>
          <a:p>
            <a:pPr lvl="1"/>
            <a:r>
              <a:rPr lang="en-US" dirty="0" smtClean="0"/>
              <a:t>Egg survey (1983-2022)</a:t>
            </a:r>
            <a:endParaRPr lang="en-US" dirty="0"/>
          </a:p>
          <a:p>
            <a:r>
              <a:rPr lang="en-US" dirty="0" smtClean="0"/>
              <a:t>Natural mortality = 0.2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ASAP</a:t>
            </a:r>
          </a:p>
          <a:p>
            <a:pPr lvl="1"/>
            <a:r>
              <a:rPr lang="en-US" dirty="0" smtClean="0"/>
              <a:t>Multinomial</a:t>
            </a:r>
          </a:p>
          <a:p>
            <a:pPr lvl="1"/>
            <a:r>
              <a:rPr lang="en-US" dirty="0" smtClean="0"/>
              <a:t>Fixed effects only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WHAM</a:t>
            </a:r>
          </a:p>
          <a:p>
            <a:pPr lvl="1"/>
            <a:r>
              <a:rPr lang="en-US" dirty="0" smtClean="0"/>
              <a:t>Logistic-normal-ar1-miss0</a:t>
            </a:r>
          </a:p>
          <a:p>
            <a:pPr lvl="1"/>
            <a:r>
              <a:rPr lang="en-US" dirty="0" smtClean="0"/>
              <a:t>2dar1 on NAA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7481058" y="4267528"/>
            <a:ext cx="3099513" cy="1481636"/>
          </a:xfrm>
          <a:prstGeom prst="rect">
            <a:avLst/>
          </a:prstGeom>
        </p:spPr>
      </p:pic>
      <p:pic>
        <p:nvPicPr>
          <p:cNvPr id="6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98" y="1638463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2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Selectivity</a:t>
            </a:r>
            <a:endParaRPr lang="en-US" dirty="0"/>
          </a:p>
        </p:txBody>
      </p:sp>
      <p:pic>
        <p:nvPicPr>
          <p:cNvPr id="3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67862" y="795131"/>
            <a:ext cx="6060597" cy="5467090"/>
          </a:xfrm>
          <a:prstGeom prst="rect">
            <a:avLst/>
          </a:prstGeom>
          <a:ln/>
        </p:spPr>
      </p:pic>
      <p:sp>
        <p:nvSpPr>
          <p:cNvPr id="4" name="TextBox 3"/>
          <p:cNvSpPr txBox="1"/>
          <p:nvPr/>
        </p:nvSpPr>
        <p:spPr>
          <a:xfrm>
            <a:off x="838200" y="2476156"/>
            <a:ext cx="33616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Block 1 = Fishery catch</a:t>
            </a:r>
          </a:p>
          <a:p>
            <a:endParaRPr lang="en-US" sz="2400" dirty="0" smtClean="0"/>
          </a:p>
          <a:p>
            <a:r>
              <a:rPr lang="en-US" sz="2400" dirty="0" smtClean="0"/>
              <a:t>Block 2 = Egg index</a:t>
            </a:r>
          </a:p>
          <a:p>
            <a:endParaRPr lang="en-US" sz="2400" dirty="0" smtClean="0"/>
          </a:p>
          <a:p>
            <a:r>
              <a:rPr lang="en-US" sz="2400" dirty="0" smtClean="0"/>
              <a:t>Block 3 = Bigelow</a:t>
            </a:r>
          </a:p>
          <a:p>
            <a:endParaRPr lang="en-US" sz="2400" dirty="0" smtClean="0"/>
          </a:p>
          <a:p>
            <a:r>
              <a:rPr lang="en-US" sz="2400" dirty="0" smtClean="0"/>
              <a:t>Block 4= Albatross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79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092" y="8935"/>
            <a:ext cx="10515600" cy="1325563"/>
          </a:xfrm>
        </p:spPr>
        <p:txBody>
          <a:bodyPr/>
          <a:lstStyle/>
          <a:p>
            <a:r>
              <a:rPr lang="en-US" dirty="0" smtClean="0"/>
              <a:t>Catch aggregate fit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739" y="1825625"/>
            <a:ext cx="4351338" cy="4351338"/>
          </a:xfrm>
        </p:spPr>
      </p:pic>
      <p:pic>
        <p:nvPicPr>
          <p:cNvPr id="5" name="image26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637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81099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14 WP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8"/>
          <a:stretch/>
        </p:blipFill>
        <p:spPr>
          <a:xfrm>
            <a:off x="9069812" y="1993606"/>
            <a:ext cx="3108008" cy="347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36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Catch age compositions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23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30921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18 WP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2817" y="1325563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 (OSA)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950336" y="1316594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 (Pearson)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972" t="23167" r="32948" b="9549"/>
          <a:stretch/>
        </p:blipFill>
        <p:spPr>
          <a:xfrm>
            <a:off x="8780721" y="2266699"/>
            <a:ext cx="3380720" cy="31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9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07" y="8935"/>
            <a:ext cx="10515600" cy="1325563"/>
          </a:xfrm>
        </p:spPr>
        <p:txBody>
          <a:bodyPr/>
          <a:lstStyle/>
          <a:p>
            <a:r>
              <a:rPr lang="en-US" dirty="0" smtClean="0"/>
              <a:t>Egg survey aggregate fit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28" y="1825625"/>
            <a:ext cx="4351338" cy="4351338"/>
          </a:xfrm>
        </p:spPr>
      </p:pic>
      <p:pic>
        <p:nvPicPr>
          <p:cNvPr id="6" name="image23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005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8311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15 WP 10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4"/>
          <a:stretch/>
        </p:blipFill>
        <p:spPr>
          <a:xfrm>
            <a:off x="9050517" y="2025502"/>
            <a:ext cx="3108008" cy="34300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9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204" y="1645523"/>
            <a:ext cx="4199225" cy="1582663"/>
          </a:xfrm>
        </p:spPr>
        <p:txBody>
          <a:bodyPr>
            <a:normAutofit/>
          </a:bodyPr>
          <a:lstStyle/>
          <a:p>
            <a:r>
              <a:rPr lang="en-US" sz="2600" dirty="0" smtClean="0"/>
              <a:t>Two </a:t>
            </a:r>
            <a:r>
              <a:rPr lang="en-US" sz="2600" dirty="0"/>
              <a:t>spawning </a:t>
            </a:r>
            <a:r>
              <a:rPr lang="en-US" sz="2600" dirty="0" smtClean="0"/>
              <a:t>contingents that migrate seasonally and mix on the NE US Shelf during winter months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04" y="670907"/>
            <a:ext cx="7045461" cy="357777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9441" y="4290182"/>
            <a:ext cx="11795055" cy="2489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Previous assessments have struggled with poor </a:t>
            </a:r>
            <a:r>
              <a:rPr lang="en-US" sz="2600" dirty="0" smtClean="0"/>
              <a:t>diagnostics </a:t>
            </a:r>
          </a:p>
          <a:p>
            <a:r>
              <a:rPr lang="en-US" sz="2600" dirty="0" smtClean="0"/>
              <a:t>Currently accepted ASAP model exhibits a poor fit to the NEFSC trawl survey Albatross index, </a:t>
            </a:r>
            <a:r>
              <a:rPr lang="en-US" sz="2600" dirty="0" smtClean="0"/>
              <a:t>retrospective patterning, </a:t>
            </a:r>
            <a:r>
              <a:rPr lang="en-US" sz="2600" dirty="0" smtClean="0"/>
              <a:t>and poor projection performance</a:t>
            </a:r>
          </a:p>
          <a:p>
            <a:r>
              <a:rPr lang="en-US" sz="2600" dirty="0" smtClean="0"/>
              <a:t>During the most recent (2023) management track assessment, the review panel </a:t>
            </a:r>
            <a:r>
              <a:rPr lang="en-US" sz="2600" dirty="0" smtClean="0"/>
              <a:t>recommended development </a:t>
            </a:r>
            <a:r>
              <a:rPr lang="en-US" sz="2600" dirty="0" smtClean="0"/>
              <a:t>of a state-space model to better deal with process error and changing ecosystems</a:t>
            </a:r>
          </a:p>
        </p:txBody>
      </p:sp>
    </p:spTree>
    <p:extLst>
      <p:ext uri="{BB962C8B-B14F-4D97-AF65-F5344CB8AC3E}">
        <p14:creationId xmlns:p14="http://schemas.microsoft.com/office/powerpoint/2010/main" val="955659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 survey aggregate fit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72" y="1825625"/>
            <a:ext cx="4351338" cy="4351338"/>
          </a:xfrm>
        </p:spPr>
      </p:pic>
      <p:pic>
        <p:nvPicPr>
          <p:cNvPr id="7" name="image25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005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8312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16 WP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"/>
          <a:stretch/>
        </p:blipFill>
        <p:spPr>
          <a:xfrm>
            <a:off x="9066181" y="2020186"/>
            <a:ext cx="3108008" cy="34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 age compositions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796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08585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20 WP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2817" y="1325563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 (OSA)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950336" y="1316594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 (Pearson)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6435" t="23918" r="33565" b="9805"/>
          <a:stretch/>
        </p:blipFill>
        <p:spPr>
          <a:xfrm>
            <a:off x="8827008" y="2299416"/>
            <a:ext cx="3364992" cy="31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9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 survey aggregate fit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55" y="1825625"/>
            <a:ext cx="4351338" cy="4351338"/>
          </a:xfrm>
        </p:spPr>
      </p:pic>
      <p:pic>
        <p:nvPicPr>
          <p:cNvPr id="6" name="image24.png"/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31" y="1825625"/>
            <a:ext cx="4351338" cy="4351338"/>
          </a:xfrm>
          <a:prstGeom prst="rect">
            <a:avLst/>
          </a:prstGeom>
          <a:ln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6637" y="625949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17 WP 10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/>
          <a:stretch/>
        </p:blipFill>
        <p:spPr>
          <a:xfrm>
            <a:off x="9062728" y="1980382"/>
            <a:ext cx="3129272" cy="3496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5589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380954" y="1316594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87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 age compositions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78" y="1825625"/>
            <a:ext cx="4351338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03268" y="6311900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19 WP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2817" y="1325563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 (OSA)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950336" y="1316594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 (Pearson)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7018" t="23373" r="33772" b="9727"/>
          <a:stretch/>
        </p:blipFill>
        <p:spPr>
          <a:xfrm>
            <a:off x="8881923" y="2301915"/>
            <a:ext cx="3267353" cy="31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26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68" y="1865376"/>
            <a:ext cx="4636008" cy="46360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5" y="0"/>
            <a:ext cx="10515600" cy="1325563"/>
          </a:xfrm>
        </p:spPr>
        <p:txBody>
          <a:bodyPr/>
          <a:lstStyle/>
          <a:p>
            <a:r>
              <a:rPr lang="en-US" dirty="0" smtClean="0"/>
              <a:t>Retro: SSB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096344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ASAP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218" y="1096344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WHAM</a:t>
            </a:r>
            <a:endParaRPr lang="en-US" dirty="0"/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4671" y="2905686"/>
            <a:ext cx="4204586" cy="262279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53347" y="642800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21 WP 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42451" y="572858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=0.281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30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71" y="1866575"/>
            <a:ext cx="4632324" cy="4632324"/>
          </a:xfrm>
        </p:spPr>
      </p:pic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38" y="3026559"/>
            <a:ext cx="4191231" cy="2600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5" y="0"/>
            <a:ext cx="10515600" cy="1325563"/>
          </a:xfrm>
        </p:spPr>
        <p:txBody>
          <a:bodyPr/>
          <a:lstStyle/>
          <a:p>
            <a:r>
              <a:rPr lang="en-US" dirty="0" smtClean="0"/>
              <a:t>Retro: 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096344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ASAP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218" y="1096344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WHAM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53347" y="6428009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Figure 21 WP 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42451" y="5728589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 -0.162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1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MASE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08371"/>
              </p:ext>
            </p:extLst>
          </p:nvPr>
        </p:nvGraphicFramePr>
        <p:xfrm>
          <a:off x="1444191" y="3378090"/>
          <a:ext cx="3377902" cy="741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88951">
                  <a:extLst>
                    <a:ext uri="{9D8B030D-6E8A-4147-A177-3AD203B41FA5}">
                      <a16:colId xmlns:a16="http://schemas.microsoft.com/office/drawing/2014/main" val="130954211"/>
                    </a:ext>
                  </a:extLst>
                </a:gridCol>
                <a:gridCol w="1688951">
                  <a:extLst>
                    <a:ext uri="{9D8B030D-6E8A-4147-A177-3AD203B41FA5}">
                      <a16:colId xmlns:a16="http://schemas.microsoft.com/office/drawing/2014/main" val="41858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NEFSC Bigelow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Egg Survey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176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9623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94064" y="617696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22 WP 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47022" y="434327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able 5 WP 10</a:t>
            </a:r>
            <a:endParaRPr lang="en-US" dirty="0"/>
          </a:p>
        </p:txBody>
      </p:sp>
      <p:pic>
        <p:nvPicPr>
          <p:cNvPr id="10" name="image15.png"/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224099" y="1113183"/>
            <a:ext cx="5496123" cy="5063780"/>
          </a:xfrm>
          <a:prstGeom prst="rect">
            <a:avLst/>
          </a:prstGeom>
          <a:ln/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5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" y="0"/>
            <a:ext cx="10515600" cy="1325563"/>
          </a:xfrm>
        </p:spPr>
        <p:txBody>
          <a:bodyPr/>
          <a:lstStyle/>
          <a:p>
            <a:r>
              <a:rPr lang="en-US" dirty="0" smtClean="0"/>
              <a:t>Self-test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34460"/>
              </p:ext>
            </p:extLst>
          </p:nvPr>
        </p:nvGraphicFramePr>
        <p:xfrm>
          <a:off x="383458" y="2639186"/>
          <a:ext cx="3657600" cy="112776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22591867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0575746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Mean Percent Bias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3637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05604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416631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SSB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038934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62258" y="5816324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23 WP 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26138" y="387134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6 WP 10</a:t>
            </a:r>
            <a:endParaRPr lang="en-US" dirty="0"/>
          </a:p>
        </p:txBody>
      </p:sp>
      <p:pic>
        <p:nvPicPr>
          <p:cNvPr id="8" name="image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19829" y="723624"/>
            <a:ext cx="5943600" cy="5092700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8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41"/>
            <a:ext cx="10515600" cy="1325563"/>
          </a:xfrm>
        </p:spPr>
        <p:txBody>
          <a:bodyPr/>
          <a:lstStyle/>
          <a:p>
            <a:r>
              <a:rPr lang="en-US" dirty="0" smtClean="0"/>
              <a:t>Diagnostic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6823" y="1562986"/>
            <a:ext cx="7608802" cy="46139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Similar fits to aggregate time series (though still strong patterning for Albatross time series)</a:t>
            </a:r>
          </a:p>
          <a:p>
            <a:endParaRPr lang="en-US" dirty="0"/>
          </a:p>
          <a:p>
            <a:r>
              <a:rPr lang="en-US" dirty="0" smtClean="0"/>
              <a:t>Good fits to age comps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Retros</a:t>
            </a:r>
            <a:r>
              <a:rPr lang="en-US" dirty="0" smtClean="0"/>
              <a:t> are better in WHAM</a:t>
            </a:r>
          </a:p>
          <a:p>
            <a:endParaRPr lang="en-US" dirty="0"/>
          </a:p>
          <a:p>
            <a:r>
              <a:rPr lang="en-US" dirty="0" smtClean="0"/>
              <a:t>Poor prediction skill for the egg survey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Passes self-test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94449" y="2159946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Mohns</a:t>
            </a:r>
            <a:r>
              <a:rPr lang="en-US" dirty="0" smtClean="0"/>
              <a:t> rho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1852479"/>
              </p:ext>
            </p:extLst>
          </p:nvPr>
        </p:nvGraphicFramePr>
        <p:xfrm>
          <a:off x="7763629" y="2596746"/>
          <a:ext cx="2824329" cy="126187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41443">
                  <a:extLst>
                    <a:ext uri="{9D8B030D-6E8A-4147-A177-3AD203B41FA5}">
                      <a16:colId xmlns:a16="http://schemas.microsoft.com/office/drawing/2014/main" val="4069608207"/>
                    </a:ext>
                  </a:extLst>
                </a:gridCol>
                <a:gridCol w="941443">
                  <a:extLst>
                    <a:ext uri="{9D8B030D-6E8A-4147-A177-3AD203B41FA5}">
                      <a16:colId xmlns:a16="http://schemas.microsoft.com/office/drawing/2014/main" val="3383350477"/>
                    </a:ext>
                  </a:extLst>
                </a:gridCol>
                <a:gridCol w="941443">
                  <a:extLst>
                    <a:ext uri="{9D8B030D-6E8A-4147-A177-3AD203B41FA5}">
                      <a16:colId xmlns:a16="http://schemas.microsoft.com/office/drawing/2014/main" val="59488983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ASAP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WHAM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0865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-0.306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-0.162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9217677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0.485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0.281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8568263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0.251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459978925"/>
                  </a:ext>
                </a:extLst>
              </a:tr>
            </a:tbl>
          </a:graphicData>
        </a:graphic>
      </p:graphicFrame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55" y="4191945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644763" cy="1600200"/>
          </a:xfrm>
        </p:spPr>
        <p:txBody>
          <a:bodyPr anchor="ctr" anchorCtr="0">
            <a:noAutofit/>
          </a:bodyPr>
          <a:lstStyle/>
          <a:p>
            <a:r>
              <a:rPr lang="en-US" sz="4400" dirty="0" smtClean="0"/>
              <a:t>ASAP to proposed WHAM model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855" y="2616035"/>
            <a:ext cx="3932237" cy="933994"/>
          </a:xfrm>
        </p:spPr>
        <p:txBody>
          <a:bodyPr/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ASAP</a:t>
            </a:r>
          </a:p>
          <a:p>
            <a:pPr algn="r"/>
            <a:r>
              <a:rPr lang="en-US" sz="2400" dirty="0" smtClean="0"/>
              <a:t>WHAM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68268" y="635280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25 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95" y="3550029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2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44763" y="272285"/>
            <a:ext cx="5943600" cy="5943600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1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721" y="1662087"/>
            <a:ext cx="5243975" cy="46942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Age Structured Assessment Program (ASAP</a:t>
            </a:r>
            <a:r>
              <a:rPr lang="en-US" sz="2600" dirty="0" smtClean="0"/>
              <a:t>)</a:t>
            </a:r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278720" y="1662085"/>
            <a:ext cx="6915233" cy="487511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600" dirty="0" smtClean="0"/>
              <a:t>Ages 1-10+</a:t>
            </a:r>
          </a:p>
          <a:p>
            <a:r>
              <a:rPr lang="en-US" sz="2600" dirty="0" smtClean="0"/>
              <a:t>Fishery catch (1968-2022, one fleet)</a:t>
            </a:r>
          </a:p>
          <a:p>
            <a:r>
              <a:rPr lang="en-US" sz="2600" dirty="0" smtClean="0"/>
              <a:t>Surveys:</a:t>
            </a:r>
          </a:p>
          <a:p>
            <a:pPr lvl="1"/>
            <a:r>
              <a:rPr lang="en-US" sz="2600" dirty="0" smtClean="0"/>
              <a:t>Egg survey (1983-2022)</a:t>
            </a:r>
          </a:p>
          <a:p>
            <a:pPr lvl="1"/>
            <a:r>
              <a:rPr lang="en-US" sz="2600" dirty="0" smtClean="0"/>
              <a:t>NEFSC spring (Albatross 1974-2008; ages 3+)</a:t>
            </a:r>
          </a:p>
          <a:p>
            <a:pPr lvl="1"/>
            <a:r>
              <a:rPr lang="en-US" sz="2600" dirty="0" smtClean="0"/>
              <a:t>NEFSC spring (Bigelow 2009-2022 ; ages 3+)</a:t>
            </a:r>
          </a:p>
          <a:p>
            <a:r>
              <a:rPr lang="en-US" sz="2600" dirty="0" smtClean="0"/>
              <a:t>Natural mortality = 0.2</a:t>
            </a:r>
          </a:p>
          <a:p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1" b="34638"/>
          <a:stretch/>
        </p:blipFill>
        <p:spPr>
          <a:xfrm>
            <a:off x="5952750" y="374905"/>
            <a:ext cx="3318389" cy="2724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51"/>
            <a:ext cx="10515600" cy="1325563"/>
          </a:xfrm>
        </p:spPr>
        <p:txBody>
          <a:bodyPr/>
          <a:lstStyle/>
          <a:p>
            <a:r>
              <a:rPr lang="en-US" dirty="0" smtClean="0"/>
              <a:t>Data inputs</a:t>
            </a:r>
            <a:endParaRPr lang="en-US" dirty="0"/>
          </a:p>
        </p:txBody>
      </p:sp>
      <p:pic>
        <p:nvPicPr>
          <p:cNvPr id="5" name="image18.png"/>
          <p:cNvPicPr/>
          <p:nvPr/>
        </p:nvPicPr>
        <p:blipFill rotWithShape="1">
          <a:blip r:embed="rId3"/>
          <a:srcRect l="54018"/>
          <a:stretch/>
        </p:blipFill>
        <p:spPr>
          <a:xfrm>
            <a:off x="9320034" y="365125"/>
            <a:ext cx="2732992" cy="2616200"/>
          </a:xfrm>
          <a:prstGeom prst="rect">
            <a:avLst/>
          </a:prstGeom>
          <a:ln/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007" y="3066257"/>
            <a:ext cx="3511004" cy="351100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3" t="3590" r="34069" b="80524"/>
          <a:stretch/>
        </p:blipFill>
        <p:spPr>
          <a:xfrm>
            <a:off x="8371814" y="542772"/>
            <a:ext cx="829643" cy="6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3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55" y="4191945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677940" cy="2640049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>
                <a:solidFill>
                  <a:prstClr val="black"/>
                </a:solidFill>
              </a:rPr>
              <a:t>Exploration of high </a:t>
            </a:r>
            <a:r>
              <a:rPr lang="en-US" sz="2400" dirty="0">
                <a:solidFill>
                  <a:prstClr val="black"/>
                </a:solidFill>
              </a:rPr>
              <a:t>level of process error for numbers at </a:t>
            </a:r>
            <a:r>
              <a:rPr lang="en-US" sz="2400" dirty="0" smtClean="0">
                <a:solidFill>
                  <a:prstClr val="black"/>
                </a:solidFill>
              </a:rPr>
              <a:t>age</a:t>
            </a:r>
            <a:endParaRPr lang="en-US" sz="2400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Time varying survey catchability and </a:t>
            </a:r>
            <a:r>
              <a:rPr lang="en-US" sz="2400" dirty="0" smtClean="0">
                <a:solidFill>
                  <a:prstClr val="black"/>
                </a:solidFill>
              </a:rPr>
              <a:t>fishery selectivity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prstClr val="black"/>
                </a:solidFill>
              </a:rPr>
              <a:t>(varying availability to NEFSC trawl survey and contributions of US and Canadian fisheries to total fishery catch)</a:t>
            </a:r>
            <a:endParaRPr lang="en-US" sz="2000" dirty="0">
              <a:solidFill>
                <a:prstClr val="black"/>
              </a:solidFill>
            </a:endParaRP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Time-varying natural mortality</a:t>
            </a:r>
          </a:p>
          <a:p>
            <a:pPr lvl="0"/>
            <a:r>
              <a:rPr lang="en-US" sz="2400" dirty="0" smtClean="0"/>
              <a:t>Recruitment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46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Biological reference </a:t>
            </a:r>
            <a:r>
              <a:rPr lang="en-US" dirty="0"/>
              <a:t>p</a:t>
            </a:r>
            <a:r>
              <a:rPr lang="en-US" dirty="0" smtClean="0"/>
              <a:t>oints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7939917"/>
              </p:ext>
            </p:extLst>
          </p:nvPr>
        </p:nvGraphicFramePr>
        <p:xfrm>
          <a:off x="475571" y="2461972"/>
          <a:ext cx="5392799" cy="20218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170349">
                  <a:extLst>
                    <a:ext uri="{9D8B030D-6E8A-4147-A177-3AD203B41FA5}">
                      <a16:colId xmlns:a16="http://schemas.microsoft.com/office/drawing/2014/main" val="1808607293"/>
                    </a:ext>
                  </a:extLst>
                </a:gridCol>
                <a:gridCol w="1995003">
                  <a:extLst>
                    <a:ext uri="{9D8B030D-6E8A-4147-A177-3AD203B41FA5}">
                      <a16:colId xmlns:a16="http://schemas.microsoft.com/office/drawing/2014/main" val="1482904636"/>
                    </a:ext>
                  </a:extLst>
                </a:gridCol>
                <a:gridCol w="2227447">
                  <a:extLst>
                    <a:ext uri="{9D8B030D-6E8A-4147-A177-3AD203B41FA5}">
                      <a16:colId xmlns:a16="http://schemas.microsoft.com/office/drawing/2014/main" val="3772055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ASAP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WHAM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7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45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SSB40%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154,107 </a:t>
                      </a:r>
                    </a:p>
                    <a:p>
                      <a:pPr algn="ctr"/>
                      <a:r>
                        <a:rPr lang="en-US" dirty="0" smtClean="0"/>
                        <a:t>(86,490 – 332,677)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128,150</a:t>
                      </a:r>
                    </a:p>
                    <a:p>
                      <a:pPr algn="ctr"/>
                      <a:r>
                        <a:rPr lang="en-US" dirty="0" smtClean="0"/>
                        <a:t>(49,587-331,184)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94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Yield40%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30,460 </a:t>
                      </a:r>
                    </a:p>
                    <a:p>
                      <a:pPr algn="ctr"/>
                      <a:r>
                        <a:rPr lang="en-US" dirty="0" smtClean="0"/>
                        <a:t>(17,321 – 63,448)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23,724</a:t>
                      </a:r>
                    </a:p>
                    <a:p>
                      <a:pPr algn="ctr"/>
                      <a:r>
                        <a:rPr lang="en-US" dirty="0" smtClean="0"/>
                        <a:t> (9,123 – 61,693)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143436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365364" y="517060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7 WP 10</a:t>
            </a:r>
            <a:endParaRPr lang="en-US" dirty="0"/>
          </a:p>
        </p:txBody>
      </p:sp>
      <p:pic>
        <p:nvPicPr>
          <p:cNvPr id="9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85829" y="1176791"/>
            <a:ext cx="5042452" cy="5147835"/>
          </a:xfrm>
          <a:prstGeom prst="rect">
            <a:avLst/>
          </a:prstGeom>
          <a:ln/>
        </p:spPr>
      </p:pic>
      <p:sp>
        <p:nvSpPr>
          <p:cNvPr id="3" name="TextBox 2"/>
          <p:cNvSpPr txBox="1"/>
          <p:nvPr/>
        </p:nvSpPr>
        <p:spPr>
          <a:xfrm>
            <a:off x="9051234" y="853625"/>
            <a:ext cx="144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 = ASAP</a:t>
            </a:r>
          </a:p>
          <a:p>
            <a:r>
              <a:rPr lang="en-US" dirty="0" smtClean="0"/>
              <a:t>M2 = WHAM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82824" y="6488668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24 WP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28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Short-term p</a:t>
            </a:r>
            <a:r>
              <a:rPr lang="en-US" dirty="0" smtClean="0"/>
              <a:t>rojections</a:t>
            </a:r>
            <a:endParaRPr lang="en-US" dirty="0"/>
          </a:p>
        </p:txBody>
      </p:sp>
      <p:pic>
        <p:nvPicPr>
          <p:cNvPr id="4" name="image19.png"/>
          <p:cNvPicPr/>
          <p:nvPr/>
        </p:nvPicPr>
        <p:blipFill rotWithShape="1">
          <a:blip r:embed="rId2"/>
          <a:srcRect l="1182" t="821"/>
          <a:stretch/>
        </p:blipFill>
        <p:spPr>
          <a:xfrm>
            <a:off x="254272" y="1863029"/>
            <a:ext cx="5100102" cy="3691104"/>
          </a:xfrm>
          <a:prstGeom prst="rect">
            <a:avLst/>
          </a:prstGeom>
          <a:ln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11659" y="620882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26 WP 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4732" y="6208823"/>
            <a:ext cx="221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8 WP 10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26061"/>
              </p:ext>
            </p:extLst>
          </p:nvPr>
        </p:nvGraphicFramePr>
        <p:xfrm>
          <a:off x="5851737" y="1641102"/>
          <a:ext cx="5688342" cy="4351336"/>
        </p:xfrm>
        <a:graphic>
          <a:graphicData uri="http://schemas.openxmlformats.org/drawingml/2006/table">
            <a:tbl>
              <a:tblPr/>
              <a:tblGrid>
                <a:gridCol w="461874">
                  <a:extLst>
                    <a:ext uri="{9D8B030D-6E8A-4147-A177-3AD203B41FA5}">
                      <a16:colId xmlns:a16="http://schemas.microsoft.com/office/drawing/2014/main" val="1575287068"/>
                    </a:ext>
                  </a:extLst>
                </a:gridCol>
                <a:gridCol w="923748">
                  <a:extLst>
                    <a:ext uri="{9D8B030D-6E8A-4147-A177-3AD203B41FA5}">
                      <a16:colId xmlns:a16="http://schemas.microsoft.com/office/drawing/2014/main" val="131769124"/>
                    </a:ext>
                  </a:extLst>
                </a:gridCol>
                <a:gridCol w="2175669">
                  <a:extLst>
                    <a:ext uri="{9D8B030D-6E8A-4147-A177-3AD203B41FA5}">
                      <a16:colId xmlns:a16="http://schemas.microsoft.com/office/drawing/2014/main" val="79120243"/>
                    </a:ext>
                  </a:extLst>
                </a:gridCol>
                <a:gridCol w="2127051">
                  <a:extLst>
                    <a:ext uri="{9D8B030D-6E8A-4147-A177-3AD203B41FA5}">
                      <a16:colId xmlns:a16="http://schemas.microsoft.com/office/drawing/2014/main" val="3349578930"/>
                    </a:ext>
                  </a:extLst>
                </a:gridCol>
              </a:tblGrid>
              <a:tr h="2613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WHAM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ASAP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717949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56,696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(14,159-227,025)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43,721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(17,764-100,647)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842399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79,974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(12,770-500,858)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67,524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(32,341-143,307)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460811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87,139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(7,424-1,022,820)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77,038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(43,184-156,933)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303170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SSB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83,319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(3,395-2,044,805)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81,551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(47,719-176,672)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539940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(0.02-0.37)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(0.07-0.34)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834109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(0.15-0.18)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(0.21-0.21)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311383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(0.15-0.18)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(0.21-0.21)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826907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  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(0.15-0.18)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(0.21-0.21)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992937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5,953 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(5,953-5,953)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5,953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(5,953-5,953)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484567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15,429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(2,162-110,092)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12,618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(6,127-27,331)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002165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16,285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(1,234-214,936)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14,671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(8,301-30,242)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789520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15,422 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(571-416,762)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15,694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(9,268-33,414)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144996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131,200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(7,204-2,389,543)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91,342 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(28,584-294,287)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81808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115,979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(2,853-4,714,488)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107,496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(29,362-405,817)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15458"/>
                  </a:ext>
                </a:extLst>
              </a:tr>
              <a:tr h="255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102,721 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(1,329-7,940,735)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111,252 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(29,651-470,921)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099134"/>
                  </a:ext>
                </a:extLst>
              </a:tr>
              <a:tr h="2613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91,150    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(683-12,168,829)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116,499 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(29,937-524,124)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7" marR="6077" marT="607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144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554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832"/>
            <a:ext cx="10515600" cy="132556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118" y="1229279"/>
            <a:ext cx="5157787" cy="823912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118" y="2053191"/>
            <a:ext cx="5157787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WHAM run: </a:t>
            </a:r>
          </a:p>
          <a:p>
            <a:pPr lvl="1"/>
            <a:r>
              <a:rPr lang="en-US" dirty="0" smtClean="0"/>
              <a:t>logistic-normal-ar1-miss0 for fleet and surveys</a:t>
            </a:r>
          </a:p>
          <a:p>
            <a:pPr lvl="1"/>
            <a:r>
              <a:rPr lang="en-US" dirty="0" smtClean="0"/>
              <a:t>2dar1 on NAA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WHAM had decent diagnostics</a:t>
            </a:r>
          </a:p>
          <a:p>
            <a:endParaRPr lang="en-US" dirty="0"/>
          </a:p>
          <a:p>
            <a:r>
              <a:rPr lang="en-US" dirty="0" smtClean="0"/>
              <a:t>WHAM had improved </a:t>
            </a:r>
            <a:r>
              <a:rPr lang="en-US" dirty="0" err="1" smtClean="0"/>
              <a:t>retros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Minor differences BRPs and projections</a:t>
            </a:r>
          </a:p>
          <a:p>
            <a:endParaRPr lang="en-US" dirty="0"/>
          </a:p>
          <a:p>
            <a:r>
              <a:rPr lang="en-US" dirty="0" smtClean="0"/>
              <a:t>Fixed effects WHAM replicates ASAP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24084" y="1229279"/>
            <a:ext cx="5183188" cy="823912"/>
          </a:xfrm>
        </p:spPr>
        <p:txBody>
          <a:bodyPr/>
          <a:lstStyle/>
          <a:p>
            <a:r>
              <a:rPr lang="en-US" dirty="0" smtClean="0"/>
              <a:t>Research recommendations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24084" y="2053191"/>
            <a:ext cx="5183188" cy="3598013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/>
              <a:t>Exploration of h</a:t>
            </a:r>
            <a:r>
              <a:rPr lang="en-US" sz="2600" dirty="0" smtClean="0"/>
              <a:t>igh </a:t>
            </a:r>
            <a:r>
              <a:rPr lang="en-US" sz="2600" dirty="0" smtClean="0"/>
              <a:t>level of process error for numbers at age</a:t>
            </a:r>
          </a:p>
          <a:p>
            <a:endParaRPr lang="en-US" sz="2600" dirty="0" smtClean="0"/>
          </a:p>
          <a:p>
            <a:r>
              <a:rPr lang="en-US" sz="2600" dirty="0" smtClean="0"/>
              <a:t>Time varying survey catchability and selectivity</a:t>
            </a:r>
          </a:p>
          <a:p>
            <a:endParaRPr lang="en-US" sz="2600" dirty="0"/>
          </a:p>
          <a:p>
            <a:r>
              <a:rPr lang="en-US" sz="2600" dirty="0" smtClean="0"/>
              <a:t>Time varying </a:t>
            </a:r>
            <a:r>
              <a:rPr lang="en-US" sz="2600" dirty="0" smtClean="0"/>
              <a:t>natural mortality</a:t>
            </a:r>
            <a:endParaRPr lang="en-US" sz="2600" dirty="0" smtClean="0"/>
          </a:p>
          <a:p>
            <a:endParaRPr lang="en-US" sz="2600" dirty="0" smtClean="0"/>
          </a:p>
          <a:p>
            <a:r>
              <a:rPr lang="en-US" dirty="0" smtClean="0"/>
              <a:t>Recruitment</a:t>
            </a:r>
          </a:p>
          <a:p>
            <a:endParaRPr lang="en-US" dirty="0"/>
          </a:p>
          <a:p>
            <a:r>
              <a:rPr lang="en-US" dirty="0" smtClean="0"/>
              <a:t>Projection uncertainty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3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pocket slides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45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Asap-like WHAM run (fixed effects only)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25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</a:t>
            </a:r>
            <a:r>
              <a:rPr lang="en-US" dirty="0" smtClean="0"/>
              <a:t>ishery catch: aggregate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"/>
          <a:stretch/>
        </p:blipFill>
        <p:spPr>
          <a:xfrm>
            <a:off x="766948" y="1822315"/>
            <a:ext cx="5244748" cy="499667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/>
          <a:stretch/>
        </p:blipFill>
        <p:spPr>
          <a:xfrm>
            <a:off x="7014598" y="1738007"/>
            <a:ext cx="4542473" cy="4987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021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Fishery catch: age compositions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48" y="1694895"/>
            <a:ext cx="5092344" cy="509234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5972" t="23167" r="32948" b="9549"/>
          <a:stretch/>
        </p:blipFill>
        <p:spPr>
          <a:xfrm>
            <a:off x="6361888" y="1931059"/>
            <a:ext cx="5155662" cy="47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7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Egg </a:t>
            </a:r>
            <a:r>
              <a:rPr lang="en-US" dirty="0" smtClean="0"/>
              <a:t>index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"/>
          <a:stretch/>
        </p:blipFill>
        <p:spPr>
          <a:xfrm>
            <a:off x="776928" y="1789890"/>
            <a:ext cx="5212348" cy="500165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/>
          <a:stretch/>
        </p:blipFill>
        <p:spPr>
          <a:xfrm>
            <a:off x="6998794" y="1796373"/>
            <a:ext cx="4542473" cy="494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55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Albatross: aggregate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2"/>
          <a:stretch/>
        </p:blipFill>
        <p:spPr>
          <a:xfrm>
            <a:off x="880688" y="1750981"/>
            <a:ext cx="5212348" cy="4957864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4"/>
          <a:stretch/>
        </p:blipFill>
        <p:spPr>
          <a:xfrm>
            <a:off x="6982173" y="1718556"/>
            <a:ext cx="4542473" cy="49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1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Fishery catch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1" b="34638"/>
          <a:stretch/>
        </p:blipFill>
        <p:spPr>
          <a:xfrm>
            <a:off x="318253" y="1666147"/>
            <a:ext cx="5601226" cy="459806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282524"/>
            <a:ext cx="5030346" cy="5030346"/>
          </a:xfrm>
        </p:spPr>
      </p:pic>
      <p:sp>
        <p:nvSpPr>
          <p:cNvPr id="3" name="TextBox 2"/>
          <p:cNvSpPr txBox="1"/>
          <p:nvPr/>
        </p:nvSpPr>
        <p:spPr>
          <a:xfrm>
            <a:off x="8213763" y="6447509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 WP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3" t="3590" r="34069" b="80524"/>
          <a:stretch/>
        </p:blipFill>
        <p:spPr>
          <a:xfrm>
            <a:off x="4606003" y="1996359"/>
            <a:ext cx="1170284" cy="9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25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Albatross: age compositions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"/>
          <a:stretch/>
        </p:blipFill>
        <p:spPr>
          <a:xfrm>
            <a:off x="930634" y="1919591"/>
            <a:ext cx="5120903" cy="4873559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7018" t="23373" r="33772" b="9727"/>
          <a:stretch/>
        </p:blipFill>
        <p:spPr>
          <a:xfrm>
            <a:off x="6364224" y="1928542"/>
            <a:ext cx="4947800" cy="47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24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Bigelow: aggregate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"/>
          <a:stretch/>
        </p:blipFill>
        <p:spPr>
          <a:xfrm>
            <a:off x="880688" y="1770433"/>
            <a:ext cx="5212348" cy="493031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"/>
          <a:stretch/>
        </p:blipFill>
        <p:spPr>
          <a:xfrm>
            <a:off x="6984200" y="1738009"/>
            <a:ext cx="4542473" cy="49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1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Bigelow</a:t>
            </a:r>
            <a:r>
              <a:rPr lang="en-US" dirty="0"/>
              <a:t>: age compositions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6"/>
          <a:stretch/>
        </p:blipFill>
        <p:spPr>
          <a:xfrm>
            <a:off x="925835" y="1932562"/>
            <a:ext cx="5120903" cy="4871296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100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201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6435" t="23918" r="33565" b="9805"/>
          <a:stretch/>
        </p:blipFill>
        <p:spPr>
          <a:xfrm>
            <a:off x="6726468" y="1969239"/>
            <a:ext cx="4797566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42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99" y="2265135"/>
            <a:ext cx="3657788" cy="3657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Retrospective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9" y="2271623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53088" y="2060523"/>
            <a:ext cx="2264922" cy="513834"/>
          </a:xfrm>
        </p:spPr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0" t="38685" r="6533" b="33381"/>
          <a:stretch/>
        </p:blipFill>
        <p:spPr>
          <a:xfrm>
            <a:off x="8878111" y="3926471"/>
            <a:ext cx="2820481" cy="2362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r="95593" b="65787"/>
          <a:stretch/>
        </p:blipFill>
        <p:spPr>
          <a:xfrm>
            <a:off x="8596967" y="1912767"/>
            <a:ext cx="308976" cy="22439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33" t="38685" r="96453" b="33381"/>
          <a:stretch/>
        </p:blipFill>
        <p:spPr>
          <a:xfrm>
            <a:off x="8156643" y="4076979"/>
            <a:ext cx="708498" cy="23623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2" t="7609" r="6889" b="65787"/>
          <a:stretch/>
        </p:blipFill>
        <p:spPr>
          <a:xfrm>
            <a:off x="8845686" y="1840025"/>
            <a:ext cx="2804136" cy="22439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56541" y="4234502"/>
            <a:ext cx="102784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200" dirty="0" smtClean="0"/>
              <a:t>ρ</a:t>
            </a:r>
            <a:r>
              <a:rPr lang="en-US" sz="2200" dirty="0" smtClean="0"/>
              <a:t>=0.485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9311948" y="2031178"/>
            <a:ext cx="1168910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200" dirty="0" smtClean="0"/>
              <a:t>ρ</a:t>
            </a:r>
            <a:r>
              <a:rPr lang="en-US" sz="2200" dirty="0" smtClean="0"/>
              <a:t>= -0.306</a:t>
            </a:r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6141" y="2059896"/>
            <a:ext cx="942754" cy="514461"/>
          </a:xfrm>
        </p:spPr>
        <p:txBody>
          <a:bodyPr/>
          <a:lstStyle/>
          <a:p>
            <a:r>
              <a:rPr lang="en-US" dirty="0" smtClean="0"/>
              <a:t>SSB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30195" y="51666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 -0.162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37979" y="52097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dirty="0" smtClean="0"/>
              <a:t>=0.281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05093" y="132556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WHAM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121550" y="1325563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04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739319" cy="1223254"/>
          </a:xfrm>
        </p:spPr>
        <p:txBody>
          <a:bodyPr/>
          <a:lstStyle/>
          <a:p>
            <a:r>
              <a:rPr lang="en-US" dirty="0" smtClean="0"/>
              <a:t>Historical retrospective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b="2546"/>
          <a:stretch/>
        </p:blipFill>
        <p:spPr>
          <a:xfrm>
            <a:off x="4071836" y="1223254"/>
            <a:ext cx="3571875" cy="5394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" b="2479"/>
          <a:stretch/>
        </p:blipFill>
        <p:spPr>
          <a:xfrm>
            <a:off x="7811463" y="1207865"/>
            <a:ext cx="3571875" cy="5407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948" y="5525353"/>
            <a:ext cx="3042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/>
              <a:t>* 2009 TRAC did not pass peer review</a:t>
            </a:r>
          </a:p>
        </p:txBody>
      </p:sp>
    </p:spTree>
    <p:extLst>
      <p:ext uri="{BB962C8B-B14F-4D97-AF65-F5344CB8AC3E}">
        <p14:creationId xmlns:p14="http://schemas.microsoft.com/office/powerpoint/2010/main" val="1550137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" b="68438"/>
          <a:stretch/>
        </p:blipFill>
        <p:spPr>
          <a:xfrm>
            <a:off x="7364791" y="90835"/>
            <a:ext cx="4674870" cy="2157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593" y="2453645"/>
            <a:ext cx="7138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/>
              <a:t>Diagnostic issues with both </a:t>
            </a:r>
            <a:r>
              <a:rPr lang="en-US" sz="2400" dirty="0" smtClean="0"/>
              <a:t>assessments prior to 2017</a:t>
            </a:r>
            <a:endParaRPr lang="en-US" sz="2400" dirty="0"/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2009 TRAC did not pass peer review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2009</a:t>
            </a:r>
            <a:r>
              <a:rPr lang="en-US" sz="2400" dirty="0"/>
              <a:t>:</a:t>
            </a:r>
            <a:r>
              <a:rPr lang="en-US" sz="2400" dirty="0"/>
              <a:t> ‘05 model should not be used for management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264614" cy="1223254"/>
          </a:xfrm>
        </p:spPr>
        <p:txBody>
          <a:bodyPr>
            <a:normAutofit/>
          </a:bodyPr>
          <a:lstStyle/>
          <a:p>
            <a:r>
              <a:rPr lang="en-US" dirty="0" smtClean="0"/>
              <a:t>Historical retrospective (2)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2" b="38299"/>
          <a:stretch/>
        </p:blipFill>
        <p:spPr>
          <a:xfrm>
            <a:off x="7364791" y="2235887"/>
            <a:ext cx="4674870" cy="21647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1" b="5126"/>
          <a:stretch/>
        </p:blipFill>
        <p:spPr>
          <a:xfrm>
            <a:off x="7364791" y="4400636"/>
            <a:ext cx="4674870" cy="24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5"/>
          <a:stretch/>
        </p:blipFill>
        <p:spPr>
          <a:xfrm>
            <a:off x="1960481" y="4611376"/>
            <a:ext cx="7793157" cy="1059873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1633137" y="254850"/>
            <a:ext cx="7615497" cy="10798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+mj-lt"/>
                <a:ea typeface="+mj-ea"/>
                <a:cs typeface="Arial Narrow Bold"/>
              </a:defRPr>
            </a:lvl1pPr>
          </a:lstStyle>
          <a:p>
            <a:r>
              <a:rPr lang="en-US" sz="3200" dirty="0">
                <a:latin typeface="+mn-lt"/>
              </a:rPr>
              <a:t>Historical retrospective</a:t>
            </a:r>
            <a:endParaRPr lang="en-US" sz="32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1" t="4414" r="4380" b="89015"/>
          <a:stretch/>
        </p:blipFill>
        <p:spPr>
          <a:xfrm>
            <a:off x="3202675" y="1228300"/>
            <a:ext cx="2101756" cy="8188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88019" y="5646872"/>
            <a:ext cx="8886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solidFill>
                  <a:srgbClr val="002060"/>
                </a:solidFill>
              </a:rPr>
              <a:t>Diagnostic issues with both assessments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2009 TRAC did not pass peer review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2009</a:t>
            </a:r>
            <a:r>
              <a:rPr lang="en-US" sz="2400" dirty="0">
                <a:solidFill>
                  <a:srgbClr val="002060"/>
                </a:solidFill>
              </a:rPr>
              <a:t>:</a:t>
            </a:r>
            <a:r>
              <a:rPr lang="en-US" sz="2400" dirty="0">
                <a:solidFill>
                  <a:srgbClr val="002060"/>
                </a:solidFill>
              </a:rPr>
              <a:t> ‘05 model should not be used for management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27209" y="37366"/>
            <a:ext cx="956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346075" algn="l"/>
              </a:tabLst>
            </a:pPr>
            <a:r>
              <a:rPr lang="en-US" sz="1600" dirty="0">
                <a:solidFill>
                  <a:schemeClr val="accent1"/>
                </a:solidFill>
              </a:rPr>
              <a:t>Figure 87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1633137" y="254850"/>
            <a:ext cx="7615497" cy="10798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+mj-lt"/>
                <a:ea typeface="+mj-ea"/>
                <a:cs typeface="Arial Narrow Bold"/>
              </a:defRPr>
            </a:lvl1pPr>
          </a:lstStyle>
          <a:p>
            <a:r>
              <a:rPr lang="en-US" sz="3200" dirty="0">
                <a:latin typeface="+mn-lt"/>
              </a:rPr>
              <a:t>Historical retrospective</a:t>
            </a:r>
            <a:endParaRPr lang="en-US" sz="32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1" t="4414" r="4380" b="89015"/>
          <a:stretch/>
        </p:blipFill>
        <p:spPr>
          <a:xfrm>
            <a:off x="7269721" y="1228300"/>
            <a:ext cx="2101756" cy="818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8019" y="5646872"/>
            <a:ext cx="8886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solidFill>
                  <a:srgbClr val="002060"/>
                </a:solidFill>
              </a:rPr>
              <a:t>Diagnostic issues with both assessments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2009 TRAC did not pass peer review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2009</a:t>
            </a:r>
            <a:r>
              <a:rPr lang="en-US" sz="2400" dirty="0">
                <a:solidFill>
                  <a:srgbClr val="002060"/>
                </a:solidFill>
              </a:rPr>
              <a:t>:</a:t>
            </a:r>
            <a:r>
              <a:rPr lang="en-US" sz="2400" dirty="0">
                <a:solidFill>
                  <a:srgbClr val="002060"/>
                </a:solidFill>
              </a:rPr>
              <a:t> ‘05 model should not be used for management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27209" y="37366"/>
            <a:ext cx="956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346075" algn="l"/>
              </a:tabLst>
            </a:pPr>
            <a:r>
              <a:rPr lang="en-US" sz="1600" dirty="0">
                <a:solidFill>
                  <a:schemeClr val="accent1"/>
                </a:solidFill>
              </a:rPr>
              <a:t>Figure 87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5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Survey indices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40" y="3322394"/>
            <a:ext cx="3328416" cy="3328416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56" y="7701"/>
            <a:ext cx="3331731" cy="3331731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7" y="1799499"/>
            <a:ext cx="4351338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69952" y="2574066"/>
            <a:ext cx="267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Index 1 = Egg index (blue)</a:t>
            </a:r>
          </a:p>
          <a:p>
            <a:r>
              <a:rPr lang="en-US" dirty="0" smtClean="0"/>
              <a:t>Index 2 = Bigelow (green)</a:t>
            </a:r>
          </a:p>
          <a:p>
            <a:r>
              <a:rPr lang="en-US" dirty="0" smtClean="0"/>
              <a:t>Index 3 </a:t>
            </a:r>
            <a:r>
              <a:rPr lang="en-US" dirty="0"/>
              <a:t>= </a:t>
            </a:r>
            <a:r>
              <a:rPr lang="en-US" dirty="0" smtClean="0"/>
              <a:t>Albatross (red)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1254" y="6259648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 WP 10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57199" y="6538912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3 WP 10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9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ASAP </a:t>
            </a:r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 WHAM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Age-comps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Recruitment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Time varying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Selectivity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NAA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3FCF9-1F15-7315-8949-3D885943C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9" t="11316" r="10062" b="25037"/>
          <a:stretch/>
        </p:blipFill>
        <p:spPr>
          <a:xfrm>
            <a:off x="5113888" y="4816354"/>
            <a:ext cx="2606817" cy="1246116"/>
          </a:xfrm>
          <a:prstGeom prst="rect">
            <a:avLst/>
          </a:prstGeom>
        </p:spPr>
      </p:pic>
      <p:pic>
        <p:nvPicPr>
          <p:cNvPr id="9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15" y="4279742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11" y="1173951"/>
            <a:ext cx="6492902" cy="32971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0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19"/>
            <a:ext cx="10515600" cy="1325563"/>
          </a:xfrm>
        </p:spPr>
        <p:txBody>
          <a:bodyPr/>
          <a:lstStyle/>
          <a:p>
            <a:r>
              <a:rPr lang="en-US" dirty="0" smtClean="0"/>
              <a:t>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682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Convergence </a:t>
            </a:r>
          </a:p>
          <a:p>
            <a:pPr marL="0" indent="0">
              <a:buNone/>
            </a:pPr>
            <a:r>
              <a:rPr lang="en-US" dirty="0"/>
              <a:t>2) Residuals </a:t>
            </a:r>
          </a:p>
          <a:p>
            <a:pPr marL="0" indent="0">
              <a:buNone/>
            </a:pPr>
            <a:r>
              <a:rPr lang="en-US" dirty="0"/>
              <a:t>3) </a:t>
            </a:r>
            <a:r>
              <a:rPr lang="en-US" dirty="0" smtClean="0"/>
              <a:t>AIC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4) Retrospective </a:t>
            </a:r>
            <a:r>
              <a:rPr lang="en-US" dirty="0" smtClean="0"/>
              <a:t>patterns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5) Prediction </a:t>
            </a:r>
            <a:r>
              <a:rPr lang="en-US" dirty="0" smtClean="0"/>
              <a:t>skill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6) </a:t>
            </a:r>
            <a:r>
              <a:rPr lang="en-US" dirty="0" smtClean="0"/>
              <a:t>Estimation performance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7) Plausibility 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839" y="722509"/>
            <a:ext cx="2799968" cy="279996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8FDB-5314-4C24-9584-83D218C4C646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39" y="793423"/>
            <a:ext cx="3454993" cy="2763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5" y="3797862"/>
            <a:ext cx="2984903" cy="2558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18" y="3522477"/>
            <a:ext cx="3016435" cy="301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4595" y="2551814"/>
            <a:ext cx="3932237" cy="933994"/>
          </a:xfrm>
        </p:spPr>
        <p:txBody>
          <a:bodyPr/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ASAP</a:t>
            </a:r>
          </a:p>
          <a:p>
            <a:pPr algn="r"/>
            <a:r>
              <a:rPr lang="en-US" sz="2400" dirty="0" smtClean="0"/>
              <a:t>WHAM</a:t>
            </a:r>
          </a:p>
          <a:p>
            <a:pPr algn="r"/>
            <a:endParaRPr lang="en-US" dirty="0"/>
          </a:p>
        </p:txBody>
      </p:sp>
      <p:pic>
        <p:nvPicPr>
          <p:cNvPr id="5" name="image2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501640" y="313509"/>
            <a:ext cx="5943600" cy="5943600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7978900" y="6257109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4 WP 10 </a:t>
            </a:r>
            <a:endParaRPr lang="en-US" dirty="0"/>
          </a:p>
        </p:txBody>
      </p:sp>
      <p:pic>
        <p:nvPicPr>
          <p:cNvPr id="7" name="Picture 2" descr="https://www.fisheries.noaa.gov/s3/2022-08/640x427-Mackerel-Atlantic-NOAAFisheries.png?itok=RzeGQb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53" y="3228136"/>
            <a:ext cx="3476292" cy="23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EB4D7-AA10-4547-81A4-9EE06EF1A01E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5313"/>
            <a:ext cx="10515600" cy="1325563"/>
          </a:xfrm>
        </p:spPr>
        <p:txBody>
          <a:bodyPr anchor="ctr" anchorCtr="0">
            <a:normAutofit/>
          </a:bodyPr>
          <a:lstStyle/>
          <a:p>
            <a:r>
              <a:rPr lang="en-US" sz="4400" dirty="0" smtClean="0"/>
              <a:t>ASAP to WHAM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8232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3583</TotalTime>
  <Words>1658</Words>
  <Application>Microsoft Office PowerPoint</Application>
  <PresentationFormat>Widescreen</PresentationFormat>
  <Paragraphs>687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Arial Narrow Bold</vt:lpstr>
      <vt:lpstr>Calibri</vt:lpstr>
      <vt:lpstr>Calibri Light</vt:lpstr>
      <vt:lpstr>Wingdings</vt:lpstr>
      <vt:lpstr>Office Theme</vt:lpstr>
      <vt:lpstr>ToR 5: Atlantic mackerel</vt:lpstr>
      <vt:lpstr>Assessment Timeline</vt:lpstr>
      <vt:lpstr>Background</vt:lpstr>
      <vt:lpstr>Data inputs</vt:lpstr>
      <vt:lpstr>PowerPoint Presentation</vt:lpstr>
      <vt:lpstr>Survey indices</vt:lpstr>
      <vt:lpstr>The plan</vt:lpstr>
      <vt:lpstr>Diagnostics</vt:lpstr>
      <vt:lpstr>ASAP to WHAM</vt:lpstr>
      <vt:lpstr>PowerPoint Presentation</vt:lpstr>
      <vt:lpstr>PowerPoint Presentation</vt:lpstr>
      <vt:lpstr>Age composition comparison</vt:lpstr>
      <vt:lpstr>Fishery catch OSA residuals</vt:lpstr>
      <vt:lpstr>NEFSC Albatross OSA residuals</vt:lpstr>
      <vt:lpstr>NEFSC Bigelow OSA residuals</vt:lpstr>
      <vt:lpstr>Age comp summary</vt:lpstr>
      <vt:lpstr>The plan</vt:lpstr>
      <vt:lpstr>Recruitment</vt:lpstr>
      <vt:lpstr>The plan</vt:lpstr>
      <vt:lpstr>Time-varying selectivity</vt:lpstr>
      <vt:lpstr>PowerPoint Presentation</vt:lpstr>
      <vt:lpstr>The plan</vt:lpstr>
      <vt:lpstr>Random effects on NAA</vt:lpstr>
      <vt:lpstr>Random effects on NAA</vt:lpstr>
      <vt:lpstr>Parameterization summary </vt:lpstr>
      <vt:lpstr>Selectivity</vt:lpstr>
      <vt:lpstr>Catch aggregate fit</vt:lpstr>
      <vt:lpstr>Catch age compositions</vt:lpstr>
      <vt:lpstr>Egg survey aggregate fit</vt:lpstr>
      <vt:lpstr>Bigelow survey aggregate fit</vt:lpstr>
      <vt:lpstr>Bigelow age compositions</vt:lpstr>
      <vt:lpstr>Albatross survey aggregate fit</vt:lpstr>
      <vt:lpstr>Albatross age compositions </vt:lpstr>
      <vt:lpstr>Retro: SSB</vt:lpstr>
      <vt:lpstr>Retro: F</vt:lpstr>
      <vt:lpstr>MASE</vt:lpstr>
      <vt:lpstr>Self-test</vt:lpstr>
      <vt:lpstr>Diagnostic Summary</vt:lpstr>
      <vt:lpstr>ASAP to proposed WHAM model</vt:lpstr>
      <vt:lpstr>Future work</vt:lpstr>
      <vt:lpstr>Biological reference points</vt:lpstr>
      <vt:lpstr>Short-term projections</vt:lpstr>
      <vt:lpstr>Summary</vt:lpstr>
      <vt:lpstr>Back pocket slides</vt:lpstr>
      <vt:lpstr>Asap-like WHAM run (fixed effects only)</vt:lpstr>
      <vt:lpstr>Fishery catch: aggregate</vt:lpstr>
      <vt:lpstr>Fishery catch: age compositions</vt:lpstr>
      <vt:lpstr>Egg index</vt:lpstr>
      <vt:lpstr>Albatross: aggregate</vt:lpstr>
      <vt:lpstr>Albatross: age compositions</vt:lpstr>
      <vt:lpstr>Bigelow: aggregate</vt:lpstr>
      <vt:lpstr>Bigelow: age compositions</vt:lpstr>
      <vt:lpstr>Retrospective</vt:lpstr>
      <vt:lpstr>Historical retrospective</vt:lpstr>
      <vt:lpstr>Historical retrospective (2)</vt:lpstr>
      <vt:lpstr>PowerPoint Presentation</vt:lpstr>
      <vt:lpstr>PowerPoint Presentation</vt:lpstr>
    </vt:vector>
  </TitlesOfParts>
  <Company>NEFSC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 5: Mackerel</dc:title>
  <dc:creator>Alex Hansell</dc:creator>
  <cp:lastModifiedBy>Kiersten.Curti</cp:lastModifiedBy>
  <cp:revision>59</cp:revision>
  <dcterms:created xsi:type="dcterms:W3CDTF">2024-02-05T20:54:38Z</dcterms:created>
  <dcterms:modified xsi:type="dcterms:W3CDTF">2024-02-09T18:54:40Z</dcterms:modified>
</cp:coreProperties>
</file>